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65" r:id="rId14"/>
    <p:sldId id="26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 Regular Bold" panose="020B06030302020203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66" autoAdjust="0"/>
    <p:restoredTop sz="92936" autoAdjust="0"/>
  </p:normalViewPr>
  <p:slideViewPr>
    <p:cSldViewPr>
      <p:cViewPr varScale="1">
        <p:scale>
          <a:sx n="75" d="100"/>
          <a:sy n="75" d="100"/>
        </p:scale>
        <p:origin x="13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4163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4379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5139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jpe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8CC3D3A-C797-FA6F-7C17-8809877A8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9" y="1181100"/>
            <a:ext cx="10515733" cy="803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209E8AC-D01C-352F-1A95-0A7374D945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1231450"/>
            <a:ext cx="10681694" cy="80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EB06694-22A7-FF4B-9CB2-2352721C5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73" y="1067325"/>
            <a:ext cx="10003427" cy="78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94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7787966"/>
            <a:chOff x="0" y="-47625"/>
            <a:chExt cx="7569956" cy="10383957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10383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ANALYSIS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Animal and Science are the most popular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Content categories , showing that people love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“real-life” and “factual” content the most</a:t>
              </a: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21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Food is a common theme within the top 5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Category with “healthy eating” ranking the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highest. This gives an indication of your user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base interests. You could use this insight to 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create a campaign and work with healthy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eating brands to boost user engagement.</a:t>
              </a: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21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NEXT STEPS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This ad-hoc analysis is insightful, but it is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time to take this analysis into large scale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production for real-time understanding of 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your business. We can show you how to do 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this.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348327" y="1936616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      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                                                  Social buzz is a fast growing technology company that emphasizes</a:t>
            </a:r>
          </a:p>
          <a:p>
            <a:r>
              <a:rPr lang="en-US" sz="2000" dirty="0"/>
              <a:t>                                                  content  by keeping all users anonymous, only tracking user </a:t>
            </a:r>
          </a:p>
          <a:p>
            <a:r>
              <a:rPr lang="en-US" sz="2000" dirty="0"/>
              <a:t>                                                  reaction on every piece of content. Accenture has begun </a:t>
            </a:r>
          </a:p>
          <a:p>
            <a:r>
              <a:rPr lang="en-US" sz="2000" dirty="0"/>
              <a:t>                                                 a 3 month POC with them focusing on these tasks:</a:t>
            </a:r>
          </a:p>
          <a:p>
            <a:r>
              <a:rPr lang="en-US" sz="2000" dirty="0"/>
              <a:t>          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                                        - An audit of their big data Practice.</a:t>
            </a:r>
          </a:p>
          <a:p>
            <a:r>
              <a:rPr lang="en-US" sz="2000" dirty="0"/>
              <a:t>                                                 - Recommendation for a successful IPO.</a:t>
            </a:r>
          </a:p>
          <a:p>
            <a:r>
              <a:rPr lang="en-US" sz="2000" dirty="0"/>
              <a:t>                                                 - An Analysis of their content categories that highlights </a:t>
            </a:r>
          </a:p>
          <a:p>
            <a:r>
              <a:rPr lang="en-US" sz="2000" dirty="0"/>
              <a:t>                                                    the top 5 categories with the largest aggregate popularity.</a:t>
            </a:r>
          </a:p>
          <a:p>
            <a:endParaRPr lang="en-US" sz="2000" dirty="0"/>
          </a:p>
          <a:p>
            <a:r>
              <a:rPr lang="en-US" sz="2000" dirty="0"/>
              <a:t>               </a:t>
            </a:r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4112028" y="2375179"/>
            <a:ext cx="4663378" cy="4673321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202730" y="3530096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1B55E8-0208-E048-7A02-B2F2928230D6}"/>
              </a:ext>
            </a:extLst>
          </p:cNvPr>
          <p:cNvSpPr txBox="1"/>
          <p:nvPr/>
        </p:nvSpPr>
        <p:spPr>
          <a:xfrm>
            <a:off x="4219488" y="4008152"/>
            <a:ext cx="4924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Over a </a:t>
            </a:r>
            <a:r>
              <a:rPr lang="en-US" sz="2000" u="sng" dirty="0">
                <a:solidFill>
                  <a:schemeClr val="bg1"/>
                </a:solidFill>
              </a:rPr>
              <a:t>100000</a:t>
            </a:r>
            <a:r>
              <a:rPr lang="en-US" sz="2000" dirty="0">
                <a:solidFill>
                  <a:schemeClr val="bg1"/>
                </a:solidFill>
              </a:rPr>
              <a:t> posts per day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>
                <a:solidFill>
                  <a:schemeClr val="bg1"/>
                </a:solidFill>
              </a:rPr>
              <a:t>36,500,000</a:t>
            </a:r>
            <a:r>
              <a:rPr lang="en-US" sz="2000" dirty="0">
                <a:solidFill>
                  <a:schemeClr val="bg1"/>
                </a:solidFill>
              </a:rPr>
              <a:t> pieces of content per year!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How to manage it and uncover insights from these data when there is so much?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>
                <a:solidFill>
                  <a:schemeClr val="bg1"/>
                </a:solidFill>
              </a:rPr>
              <a:t>An analysis of to find social buzz ‘s top 5 most popular content category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D871C3-E26C-BF1C-5F77-49A63E21F497}"/>
              </a:ext>
            </a:extLst>
          </p:cNvPr>
          <p:cNvSpPr txBox="1"/>
          <p:nvPr/>
        </p:nvSpPr>
        <p:spPr>
          <a:xfrm>
            <a:off x="14563796" y="1410028"/>
            <a:ext cx="2590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{Myself}</a:t>
            </a:r>
          </a:p>
          <a:p>
            <a:r>
              <a:rPr lang="en-US" sz="2000" dirty="0"/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9ADDF4-31A2-BE22-3EED-CF8296D39889}"/>
              </a:ext>
            </a:extLst>
          </p:cNvPr>
          <p:cNvSpPr txBox="1"/>
          <p:nvPr/>
        </p:nvSpPr>
        <p:spPr>
          <a:xfrm>
            <a:off x="14563796" y="4409562"/>
            <a:ext cx="228600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Marcus </a:t>
            </a:r>
            <a:r>
              <a:rPr lang="en-US" sz="2000" b="1" dirty="0" err="1"/>
              <a:t>Rompton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dirty="0"/>
              <a:t>Senior Principle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38BC31-24EB-8717-9A1A-91D1A283166C}"/>
              </a:ext>
            </a:extLst>
          </p:cNvPr>
          <p:cNvSpPr txBox="1"/>
          <p:nvPr/>
        </p:nvSpPr>
        <p:spPr>
          <a:xfrm>
            <a:off x="14563796" y="7421293"/>
            <a:ext cx="28860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Andrew Fleming </a:t>
            </a:r>
          </a:p>
          <a:p>
            <a:endParaRPr lang="en-US" dirty="0"/>
          </a:p>
          <a:p>
            <a:r>
              <a:rPr lang="en-US" sz="20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38F557-9FFF-8F09-4A89-DBBA7D0880B8}"/>
              </a:ext>
            </a:extLst>
          </p:cNvPr>
          <p:cNvSpPr txBox="1"/>
          <p:nvPr/>
        </p:nvSpPr>
        <p:spPr>
          <a:xfrm>
            <a:off x="4850846" y="949648"/>
            <a:ext cx="2464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633244-CE5F-FFCB-8A25-FD886D7240A1}"/>
              </a:ext>
            </a:extLst>
          </p:cNvPr>
          <p:cNvSpPr txBox="1"/>
          <p:nvPr/>
        </p:nvSpPr>
        <p:spPr>
          <a:xfrm>
            <a:off x="6825681" y="2463980"/>
            <a:ext cx="1645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sz="2000" dirty="0">
                <a:solidFill>
                  <a:schemeClr val="bg1"/>
                </a:solidFill>
              </a:rPr>
              <a:t>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AC298D-28EA-B894-456B-9B86EBA2853B}"/>
              </a:ext>
            </a:extLst>
          </p:cNvPr>
          <p:cNvSpPr txBox="1"/>
          <p:nvPr/>
        </p:nvSpPr>
        <p:spPr>
          <a:xfrm>
            <a:off x="8355336" y="4021118"/>
            <a:ext cx="193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651FD4-07CB-7E69-DCF2-B225B9997CFD}"/>
              </a:ext>
            </a:extLst>
          </p:cNvPr>
          <p:cNvSpPr txBox="1"/>
          <p:nvPr/>
        </p:nvSpPr>
        <p:spPr>
          <a:xfrm>
            <a:off x="9994462" y="539473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4F6479-54A2-179D-0A7E-3B976AD8A37D}"/>
              </a:ext>
            </a:extLst>
          </p:cNvPr>
          <p:cNvSpPr txBox="1"/>
          <p:nvPr/>
        </p:nvSpPr>
        <p:spPr>
          <a:xfrm>
            <a:off x="11478189" y="732488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42344-56DC-FD42-53CE-3B1D1309850A}"/>
              </a:ext>
            </a:extLst>
          </p:cNvPr>
          <p:cNvSpPr txBox="1"/>
          <p:nvPr/>
        </p:nvSpPr>
        <p:spPr>
          <a:xfrm>
            <a:off x="2276547" y="5056509"/>
            <a:ext cx="2673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</a:t>
            </a:r>
            <a:r>
              <a:rPr lang="en-US" dirty="0">
                <a:solidFill>
                  <a:srgbClr val="A100FF"/>
                </a:solidFill>
              </a:rPr>
              <a:t>16</a:t>
            </a:r>
          </a:p>
          <a:p>
            <a:endParaRPr lang="en-US" dirty="0">
              <a:solidFill>
                <a:srgbClr val="A100FF"/>
              </a:solidFill>
            </a:endParaRPr>
          </a:p>
          <a:p>
            <a:r>
              <a:rPr lang="en-US" dirty="0"/>
              <a:t>                 UNIQUE </a:t>
            </a:r>
          </a:p>
          <a:p>
            <a:r>
              <a:rPr lang="en-US" dirty="0"/>
              <a:t>            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06A5-2962-52FF-24B5-2366145BBE5B}"/>
              </a:ext>
            </a:extLst>
          </p:cNvPr>
          <p:cNvSpPr txBox="1"/>
          <p:nvPr/>
        </p:nvSpPr>
        <p:spPr>
          <a:xfrm>
            <a:off x="7649976" y="5062744"/>
            <a:ext cx="2216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100FF"/>
                </a:solidFill>
              </a:rPr>
              <a:t>              1879</a:t>
            </a:r>
          </a:p>
          <a:p>
            <a:endParaRPr lang="en-US" dirty="0"/>
          </a:p>
          <a:p>
            <a:r>
              <a:rPr lang="en-US" dirty="0"/>
              <a:t>      REACTIONS TO </a:t>
            </a:r>
          </a:p>
          <a:p>
            <a:r>
              <a:rPr lang="en-US" dirty="0"/>
              <a:t>     ’ANIMALS’ POST       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FE35-5F0E-6939-A3E8-BF41F0383F9F}"/>
              </a:ext>
            </a:extLst>
          </p:cNvPr>
          <p:cNvSpPr txBox="1"/>
          <p:nvPr/>
        </p:nvSpPr>
        <p:spPr>
          <a:xfrm>
            <a:off x="12916593" y="5143500"/>
            <a:ext cx="2302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100FF"/>
                </a:solidFill>
              </a:rPr>
              <a:t>                MAY</a:t>
            </a:r>
          </a:p>
          <a:p>
            <a:endParaRPr lang="en-US" dirty="0"/>
          </a:p>
          <a:p>
            <a:r>
              <a:rPr lang="en-US" dirty="0"/>
              <a:t>       MONTH WITH</a:t>
            </a:r>
          </a:p>
          <a:p>
            <a:r>
              <a:rPr lang="en-US" dirty="0"/>
              <a:t>       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D6C3A7A-E2B8-7480-D457-8A843635E6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6" y="1756594"/>
            <a:ext cx="10702518" cy="73493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B1BA4A5-BBA4-158A-8E1F-9846FACB2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94192"/>
            <a:ext cx="10591800" cy="83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350</Words>
  <Application>Microsoft Macintosh PowerPoint</Application>
  <PresentationFormat>Custom</PresentationFormat>
  <Paragraphs>117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Karthic S T</cp:lastModifiedBy>
  <cp:revision>9</cp:revision>
  <dcterms:created xsi:type="dcterms:W3CDTF">2006-08-16T00:00:00Z</dcterms:created>
  <dcterms:modified xsi:type="dcterms:W3CDTF">2023-07-12T15:47:03Z</dcterms:modified>
  <dc:identifier>DAEhDyfaYKE</dc:identifier>
</cp:coreProperties>
</file>